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docProps/custom.xml" ContentType="application/vnd.openxmlformats-officedocument.custom-propertie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351" r:id="rId2"/>
    <p:sldId id="433" r:id="rId3"/>
    <p:sldId id="476" r:id="rId4"/>
    <p:sldId id="477" r:id="rId5"/>
    <p:sldId id="370" r:id="rId6"/>
    <p:sldId id="390" r:id="rId7"/>
    <p:sldId id="422" r:id="rId8"/>
    <p:sldId id="395" r:id="rId9"/>
    <p:sldId id="461" r:id="rId10"/>
    <p:sldId id="423" r:id="rId11"/>
    <p:sldId id="474" r:id="rId12"/>
    <p:sldId id="463" r:id="rId13"/>
    <p:sldId id="475" r:id="rId14"/>
    <p:sldId id="456" r:id="rId15"/>
    <p:sldId id="464" r:id="rId16"/>
    <p:sldId id="468" r:id="rId17"/>
    <p:sldId id="467" r:id="rId18"/>
    <p:sldId id="470" r:id="rId19"/>
    <p:sldId id="465" r:id="rId20"/>
    <p:sldId id="469" r:id="rId21"/>
    <p:sldId id="466" r:id="rId22"/>
    <p:sldId id="471" r:id="rId23"/>
    <p:sldId id="472" r:id="rId24"/>
    <p:sldId id="473" r:id="rId25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FFFF99"/>
    <a:srgbClr val="00863D"/>
    <a:srgbClr val="99FF66"/>
    <a:srgbClr val="9999FF"/>
    <a:srgbClr val="FFCCFF"/>
    <a:srgbClr val="FFF3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2" autoAdjust="0"/>
    <p:restoredTop sz="93846" autoAdjust="0"/>
  </p:normalViewPr>
  <p:slideViewPr>
    <p:cSldViewPr>
      <p:cViewPr varScale="1">
        <p:scale>
          <a:sx n="127" d="100"/>
          <a:sy n="127" d="100"/>
        </p:scale>
        <p:origin x="-96" y="-210"/>
      </p:cViewPr>
      <p:guideLst>
        <p:guide orient="horz" pos="1439"/>
        <p:guide pos="385"/>
        <p:guide pos="2880"/>
        <p:guide pos="53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38E1C09-0572-45B7-88F7-EDDBD6B4E66A}" type="datetimeFigureOut">
              <a:rPr lang="zh-CN" altLang="en-US"/>
              <a:pPr>
                <a:defRPr/>
              </a:pPr>
              <a:t>2018/7/28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93E921-F64B-42B3-B8DC-9444277B9C3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3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组合 2"/>
          <p:cNvGrpSpPr/>
          <p:nvPr userDrawn="1"/>
        </p:nvGrpSpPr>
        <p:grpSpPr bwMode="auto">
          <a:xfrm>
            <a:off x="4456113" y="1776413"/>
            <a:ext cx="4567237" cy="2701925"/>
            <a:chOff x="4456386" y="756743"/>
            <a:chExt cx="4567238" cy="2702680"/>
          </a:xfrm>
        </p:grpSpPr>
        <p:pic>
          <p:nvPicPr>
            <p:cNvPr id="4" name="图片 3"/>
            <p:cNvPicPr>
              <a:picLocks noChangeAspect="1"/>
            </p:cNvPicPr>
            <p:nvPr userDrawn="1"/>
          </p:nvPicPr>
          <p:blipFill>
            <a:blip r:embed="rId2" cstate="print">
              <a:clrChange>
                <a:clrFrom>
                  <a:srgbClr val="999999"/>
                </a:clrFrom>
                <a:clrTo>
                  <a:srgbClr val="999999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0068" t="80997" r="2997" b="13487"/>
            <a:stretch>
              <a:fillRect/>
            </a:stretch>
          </p:blipFill>
          <p:spPr bwMode="auto">
            <a:xfrm>
              <a:off x="5377023" y="3117444"/>
              <a:ext cx="3385977" cy="341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图片 3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50000" t="45976" b="19081"/>
            <a:stretch>
              <a:fillRect/>
            </a:stretch>
          </p:blipFill>
          <p:spPr bwMode="auto">
            <a:xfrm>
              <a:off x="4456386" y="756743"/>
              <a:ext cx="4567238" cy="2396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" name="图片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640" t="80925" r="45567" b="18408"/>
          <a:stretch>
            <a:fillRect/>
          </a:stretch>
        </p:blipFill>
        <p:spPr bwMode="auto">
          <a:xfrm>
            <a:off x="4552950" y="4152900"/>
            <a:ext cx="112713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对角圆角矩形 6"/>
          <p:cNvSpPr/>
          <p:nvPr userDrawn="1"/>
        </p:nvSpPr>
        <p:spPr bwMode="auto">
          <a:xfrm>
            <a:off x="7337425" y="-23813"/>
            <a:ext cx="1816100" cy="481013"/>
          </a:xfrm>
          <a:custGeom>
            <a:avLst/>
            <a:gdLst>
              <a:gd name="T0" fmla="*/ 174 w 2448106"/>
              <a:gd name="T1" fmla="*/ 0 h 744599"/>
              <a:gd name="T2" fmla="*/ 3430 w 2448106"/>
              <a:gd name="T3" fmla="*/ 0 h 744599"/>
              <a:gd name="T4" fmla="*/ 3430 w 2448106"/>
              <a:gd name="T5" fmla="*/ 0 h 744599"/>
              <a:gd name="T6" fmla="*/ 3430 w 2448106"/>
              <a:gd name="T7" fmla="*/ 41 h 744599"/>
              <a:gd name="T8" fmla="*/ 3256 w 2448106"/>
              <a:gd name="T9" fmla="*/ 50 h 744599"/>
              <a:gd name="T10" fmla="*/ 0 w 2448106"/>
              <a:gd name="T11" fmla="*/ 50 h 744599"/>
              <a:gd name="T12" fmla="*/ 0 w 2448106"/>
              <a:gd name="T13" fmla="*/ 50 h 744599"/>
              <a:gd name="T14" fmla="*/ 0 w 2448106"/>
              <a:gd name="T15" fmla="*/ 8 h 744599"/>
              <a:gd name="T16" fmla="*/ 174 w 2448106"/>
              <a:gd name="T17" fmla="*/ 0 h 74459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448106" h="744599">
                <a:moveTo>
                  <a:pt x="124102" y="0"/>
                </a:moveTo>
                <a:lnTo>
                  <a:pt x="2448106" y="0"/>
                </a:lnTo>
                <a:lnTo>
                  <a:pt x="2448106" y="620497"/>
                </a:lnTo>
                <a:cubicBezTo>
                  <a:pt x="2448106" y="689037"/>
                  <a:pt x="2392544" y="744599"/>
                  <a:pt x="2324004" y="744599"/>
                </a:cubicBezTo>
                <a:lnTo>
                  <a:pt x="0" y="744599"/>
                </a:lnTo>
                <a:lnTo>
                  <a:pt x="0" y="124102"/>
                </a:lnTo>
                <a:cubicBezTo>
                  <a:pt x="0" y="55562"/>
                  <a:pt x="55562" y="0"/>
                  <a:pt x="124102" y="0"/>
                </a:cubicBezTo>
                <a:close/>
              </a:path>
            </a:pathLst>
          </a:custGeom>
          <a:solidFill>
            <a:srgbClr val="008899"/>
          </a:solidFill>
          <a:ln w="9525" cap="flat" cmpd="sng">
            <a:noFill/>
            <a:prstDash val="solid"/>
            <a:rou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文本框 5"/>
          <p:cNvSpPr txBox="1">
            <a:spLocks noChangeArrowheads="1"/>
          </p:cNvSpPr>
          <p:nvPr userDrawn="1"/>
        </p:nvSpPr>
        <p:spPr bwMode="auto">
          <a:xfrm>
            <a:off x="7451253" y="-44917"/>
            <a:ext cx="1729259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1" lang="zh-CN" altLang="en-US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/>
                <a:ea typeface="Heiti SC Light"/>
                <a:cs typeface="Heiti SC Light"/>
                <a:sym typeface="Times New Roman" panose="02020603050405020304"/>
              </a:rPr>
              <a:t>习题作业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宋体" panose="02010600030101010101" pitchFamily="2" charset="-122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宋体" panose="02010600030101010101" pitchFamily="2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" Target="slide6.xml"/><Relationship Id="rId26" Type="http://schemas.openxmlformats.org/officeDocument/2006/relationships/slide" Target="slide21.xml"/><Relationship Id="rId3" Type="http://schemas.openxmlformats.org/officeDocument/2006/relationships/tags" Target="../tags/tag3.xml"/><Relationship Id="rId21" Type="http://schemas.openxmlformats.org/officeDocument/2006/relationships/slide" Target="slide1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slide" Target="slide5.xml"/><Relationship Id="rId25" Type="http://schemas.openxmlformats.org/officeDocument/2006/relationships/slide" Target="slide20.xml"/><Relationship Id="rId2" Type="http://schemas.openxmlformats.org/officeDocument/2006/relationships/tags" Target="../tags/tag2.xml"/><Relationship Id="rId16" Type="http://schemas.openxmlformats.org/officeDocument/2006/relationships/image" Target="../media/image3.png"/><Relationship Id="rId20" Type="http://schemas.openxmlformats.org/officeDocument/2006/relationships/slide" Target="slide10.xml"/><Relationship Id="rId29" Type="http://schemas.openxmlformats.org/officeDocument/2006/relationships/slide" Target="slide2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slide" Target="slide19.xml"/><Relationship Id="rId5" Type="http://schemas.openxmlformats.org/officeDocument/2006/relationships/tags" Target="../tags/tag5.xml"/><Relationship Id="rId15" Type="http://schemas.openxmlformats.org/officeDocument/2006/relationships/image" Target="../media/image2.png"/><Relationship Id="rId23" Type="http://schemas.openxmlformats.org/officeDocument/2006/relationships/slide" Target="slide16.xml"/><Relationship Id="rId28" Type="http://schemas.openxmlformats.org/officeDocument/2006/relationships/slide" Target="slide18.xml"/><Relationship Id="rId10" Type="http://schemas.openxmlformats.org/officeDocument/2006/relationships/tags" Target="../tags/tag10.xml"/><Relationship Id="rId19" Type="http://schemas.openxmlformats.org/officeDocument/2006/relationships/slide" Target="slide8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2.xml"/><Relationship Id="rId22" Type="http://schemas.openxmlformats.org/officeDocument/2006/relationships/slide" Target="slide15.xml"/><Relationship Id="rId27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5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6"/>
          <p:cNvSpPr txBox="1">
            <a:spLocks noChangeArrowheads="1"/>
          </p:cNvSpPr>
          <p:nvPr/>
        </p:nvSpPr>
        <p:spPr bwMode="auto">
          <a:xfrm>
            <a:off x="107504" y="1923678"/>
            <a:ext cx="7454900" cy="81817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eaLnBrk="0" fontAlgn="base" hangingPunct="0"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kumimoji="0" lang="zh-CN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  <a:sym typeface="Times New Roman" panose="02020603050405020304" pitchFamily="18" charset="0"/>
              </a:rPr>
              <a:t>章末综合训练</a:t>
            </a:r>
            <a:endParaRPr kumimoji="0" lang="en-US" altLang="zh-CN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  <a:sym typeface="Times New Roman" panose="02020603050405020304" pitchFamily="18" charset="0"/>
            </a:endParaRPr>
          </a:p>
        </p:txBody>
      </p:sp>
      <p:sp>
        <p:nvSpPr>
          <p:cNvPr id="10243" name="文本框 5"/>
          <p:cNvSpPr txBox="1">
            <a:spLocks noChangeArrowheads="1"/>
          </p:cNvSpPr>
          <p:nvPr/>
        </p:nvSpPr>
        <p:spPr bwMode="auto">
          <a:xfrm>
            <a:off x="6227763" y="555625"/>
            <a:ext cx="29448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b="1" dirty="0" smtClean="0">
                <a:solidFill>
                  <a:srgbClr val="008899"/>
                </a:solidFill>
                <a:latin typeface="Times New Roman" panose="02020603050405020304" pitchFamily="18" charset="0"/>
                <a:ea typeface="Heiti SC Light"/>
                <a:cs typeface="Heiti SC Light"/>
                <a:sym typeface="Times New Roman" panose="02020603050405020304" pitchFamily="18" charset="0"/>
              </a:rPr>
              <a:t>第三章    </a:t>
            </a:r>
            <a:r>
              <a:rPr lang="zh-CN" altLang="en-US" b="1" dirty="0" smtClean="0">
                <a:solidFill>
                  <a:srgbClr val="595959"/>
                </a:solidFill>
                <a:latin typeface="Times New Roman" panose="02020603050405020304" pitchFamily="18" charset="0"/>
                <a:ea typeface="Heiti SC Light"/>
                <a:cs typeface="Heiti SC Light"/>
                <a:sym typeface="Times New Roman" panose="02020603050405020304" pitchFamily="18" charset="0"/>
              </a:rPr>
              <a:t>物态</a:t>
            </a:r>
            <a:r>
              <a:rPr lang="zh-CN" altLang="en-US" b="1" dirty="0">
                <a:solidFill>
                  <a:srgbClr val="595959"/>
                </a:solidFill>
                <a:latin typeface="Times New Roman" panose="02020603050405020304" pitchFamily="18" charset="0"/>
                <a:ea typeface="Heiti SC Light"/>
                <a:cs typeface="Heiti SC Light"/>
                <a:sym typeface="Times New Roman" panose="02020603050405020304" pitchFamily="18" charset="0"/>
              </a:rPr>
              <a:t>变化</a:t>
            </a:r>
          </a:p>
        </p:txBody>
      </p:sp>
      <p:sp>
        <p:nvSpPr>
          <p:cNvPr id="10244" name="右箭头 16"/>
          <p:cNvSpPr>
            <a:spLocks noChangeArrowheads="1"/>
          </p:cNvSpPr>
          <p:nvPr/>
        </p:nvSpPr>
        <p:spPr bwMode="auto">
          <a:xfrm>
            <a:off x="5651500" y="601663"/>
            <a:ext cx="461963" cy="227012"/>
          </a:xfrm>
          <a:prstGeom prst="rightArrow">
            <a:avLst>
              <a:gd name="adj1" fmla="val 50000"/>
              <a:gd name="adj2" fmla="val 50403"/>
            </a:avLst>
          </a:prstGeom>
          <a:solidFill>
            <a:srgbClr val="008899"/>
          </a:solidFill>
          <a:ln w="9525">
            <a:solidFill>
              <a:srgbClr val="4A7EBB"/>
            </a:solidFill>
            <a:miter lim="800000"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kumimoji="1" lang="zh-CN" altLang="en-US" b="1">
              <a:solidFill>
                <a:srgbClr val="FFFFFF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467545" y="918697"/>
            <a:ext cx="7985516" cy="34532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33400" indent="-5334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4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大连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在探究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水沸腾时温度与时间的关系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实验中，实验装置如图甲所示。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  <a:cs typeface="Courier New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0074" y="1851670"/>
            <a:ext cx="484870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E:\安徽专版\物理课件上方文字\方法技巧专题训练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463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395537" y="915566"/>
            <a:ext cx="8208911" cy="30931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33400" indent="-5334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0850" indent="-450850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(1)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组装下列实验器材时，其合理的先、后顺序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是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__________(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填序号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 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marL="361950" indent="88900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宋体" panose="02010600030101010101" pitchFamily="2" charset="-122"/>
                <a:cs typeface="宋体" panose="02010600030101010101" pitchFamily="2" charset="-122"/>
              </a:rPr>
              <a:t>①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温度计；</a:t>
            </a:r>
            <a:r>
              <a:rPr lang="zh-CN" altLang="zh-CN" sz="2600" b="1" kern="100" dirty="0">
                <a:latin typeface="宋体" panose="02010600030101010101" pitchFamily="2" charset="-122"/>
                <a:cs typeface="宋体" panose="02010600030101010101" pitchFamily="2" charset="-122"/>
              </a:rPr>
              <a:t>②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石棉网；</a:t>
            </a:r>
            <a:r>
              <a:rPr lang="zh-CN" altLang="zh-CN" sz="2600" b="1" kern="100" dirty="0">
                <a:latin typeface="宋体" panose="02010600030101010101" pitchFamily="2" charset="-122"/>
                <a:cs typeface="宋体" panose="02010600030101010101" pitchFamily="2" charset="-122"/>
              </a:rPr>
              <a:t>③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装水的烧杯；</a:t>
            </a:r>
            <a:r>
              <a:rPr lang="zh-CN" altLang="zh-CN" sz="2600" b="1" kern="100" dirty="0">
                <a:latin typeface="宋体" panose="02010600030101010101" pitchFamily="2" charset="-122"/>
                <a:cs typeface="宋体" panose="02010600030101010101" pitchFamily="2" charset="-122"/>
              </a:rPr>
              <a:t>④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酒精灯。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(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2)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温度计放置在水中的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要求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____________________</a:t>
            </a: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  <a:cs typeface="Courier New"/>
            </a:endParaRPr>
          </a:p>
          <a:p>
            <a:pPr indent="-82550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________________________________________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43608" y="1635646"/>
            <a:ext cx="15247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zh-CN" sz="2600" b="1" dirty="0">
                <a:solidFill>
                  <a:srgbClr val="FF0000"/>
                </a:solidFill>
                <a:latin typeface="Calibri" panose="020F0502020204030204"/>
                <a:ea typeface="宋体" panose="02010600030101010101" pitchFamily="2" charset="-122"/>
                <a:cs typeface="宋体" panose="02010600030101010101" pitchFamily="2" charset="-122"/>
              </a:rPr>
              <a:t>④②③①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984341" y="2643758"/>
            <a:ext cx="7116051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                                              </a:t>
            </a:r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温度计</a:t>
            </a:r>
            <a:r>
              <a:rPr lang="zh-CN" altLang="zh-CN" sz="2600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的玻璃泡</a:t>
            </a:r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要</a:t>
            </a:r>
            <a:endParaRPr lang="en-US" altLang="zh-CN" sz="2600" b="1" dirty="0" smtClean="0">
              <a:solidFill>
                <a:srgbClr val="FF0000"/>
              </a:solidFill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浸没</a:t>
            </a:r>
            <a:r>
              <a:rPr lang="zh-CN" altLang="zh-CN" sz="2600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在水中，不能接触烧杯底和壁</a:t>
            </a:r>
            <a:endParaRPr lang="zh-CN" altLang="en-US" dirty="0"/>
          </a:p>
        </p:txBody>
      </p:sp>
      <p:pic>
        <p:nvPicPr>
          <p:cNvPr id="6" name="Picture 2" descr="E:\安徽专版\物理课件上方文字\方法技巧专题训练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463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467544" y="796806"/>
            <a:ext cx="8136903" cy="38410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33400" indent="-5334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(3)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记录的实验数据如表，实验观察到第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2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分钟水开始</a:t>
            </a: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沸腾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请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在方格纸上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图乙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画出水的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温度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与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时间的关系图象。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611560" y="1978527"/>
          <a:ext cx="4821188" cy="12412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1656"/>
                <a:gridCol w="420312"/>
                <a:gridCol w="457071"/>
                <a:gridCol w="420312"/>
                <a:gridCol w="457071"/>
                <a:gridCol w="420312"/>
                <a:gridCol w="457071"/>
                <a:gridCol w="420312"/>
                <a:gridCol w="457071"/>
              </a:tblGrid>
              <a:tr h="41376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实验次数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zh-CN" sz="2000" b="1" kern="1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zh-CN" sz="2000" b="1" kern="1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376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时间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/min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CN" sz="2000" b="1" kern="1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2.5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376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温度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endParaRPr lang="zh-CN" sz="2000" b="1" kern="1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</a:t>
                      </a:r>
                      <a:endParaRPr lang="zh-CN" sz="2000" b="1" kern="1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</a:t>
                      </a:r>
                      <a:endParaRPr lang="zh-CN" sz="2000" b="1" kern="1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89972" y="2399523"/>
            <a:ext cx="2914476" cy="1900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E:\安徽专版\物理课件上方文字\方法技巧专题训练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463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467544" y="1066975"/>
            <a:ext cx="8136903" cy="121674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33400" indent="-5334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4)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分析图象，可以得出的探究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结论是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______________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________________________________________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83840" y="1779662"/>
            <a:ext cx="588013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zh-CN" sz="2600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水沸腾时继续吸收热量，温度保持不变</a:t>
            </a:r>
            <a:endParaRPr lang="zh-CN" altLang="en-US" dirty="0"/>
          </a:p>
        </p:txBody>
      </p:sp>
      <p:grpSp>
        <p:nvGrpSpPr>
          <p:cNvPr id="17412" name="组合 73"/>
          <p:cNvGrpSpPr/>
          <p:nvPr/>
        </p:nvGrpSpPr>
        <p:grpSpPr bwMode="auto">
          <a:xfrm>
            <a:off x="7786688" y="4083918"/>
            <a:ext cx="695325" cy="693738"/>
            <a:chOff x="1139735" y="1412568"/>
            <a:chExt cx="695806" cy="695806"/>
          </a:xfrm>
        </p:grpSpPr>
        <p:pic>
          <p:nvPicPr>
            <p:cNvPr id="17414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415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pic>
        <p:nvPicPr>
          <p:cNvPr id="8" name="Picture 2" descr="E:\安徽专版\物理课件上方文字\方法技巧专题训练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463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07504" y="1563638"/>
            <a:ext cx="8280920" cy="297312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541655" indent="-541655"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1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阜新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张艳同学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所在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的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marL="541655"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小组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在做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用温度计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测量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水的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indent="541655"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温度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的实验时，她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观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察到教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indent="541655"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室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墙上的温度计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示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数如图甲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indent="541655"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所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示，则此时教室的温度是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</a:t>
            </a:r>
            <a:r>
              <a:rPr lang="zh-CN" altLang="zh-CN" sz="2600" b="1" kern="100" dirty="0">
                <a:latin typeface="宋体" panose="02010600030101010101" pitchFamily="2" charset="-122"/>
                <a:cs typeface="宋体" panose="02010600030101010101" pitchFamily="2" charset="-122"/>
              </a:rPr>
              <a:t>℃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；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实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验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中如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图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</a:t>
            </a:r>
          </a:p>
          <a:p>
            <a:pPr indent="541655"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乙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所示测量水的温度的做法正确的是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sp>
        <p:nvSpPr>
          <p:cNvPr id="15364" name="AutoShape 2"/>
          <p:cNvSpPr>
            <a:spLocks noChangeArrowheads="1"/>
          </p:cNvSpPr>
          <p:nvPr/>
        </p:nvSpPr>
        <p:spPr bwMode="gray">
          <a:xfrm flipH="1">
            <a:off x="2487612" y="955675"/>
            <a:ext cx="2948484" cy="441325"/>
          </a:xfrm>
          <a:prstGeom prst="roundRect">
            <a:avLst>
              <a:gd name="adj" fmla="val 47681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AutoShape 2"/>
          <p:cNvSpPr>
            <a:spLocks noChangeArrowheads="1"/>
          </p:cNvSpPr>
          <p:nvPr/>
        </p:nvSpPr>
        <p:spPr bwMode="gray">
          <a:xfrm flipH="1">
            <a:off x="850900" y="955675"/>
            <a:ext cx="1720850" cy="441325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4344" name="AutoShape 11"/>
          <p:cNvSpPr>
            <a:spLocks noChangeArrowheads="1"/>
          </p:cNvSpPr>
          <p:nvPr/>
        </p:nvSpPr>
        <p:spPr bwMode="gray">
          <a:xfrm>
            <a:off x="2157413" y="771525"/>
            <a:ext cx="777875" cy="777875"/>
          </a:xfrm>
          <a:prstGeom prst="diamond">
            <a:avLst/>
          </a:prstGeom>
          <a:solidFill>
            <a:srgbClr val="FF6600"/>
          </a:solidFill>
          <a:ln w="38100">
            <a:solidFill>
              <a:schemeClr val="bg1"/>
            </a:solidFill>
            <a:miter lim="800000"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altLang="ko-KR" sz="28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Gulim" pitchFamily="34" charset="-127"/>
                <a:sym typeface="Times New Roman" panose="02020603050405020304" pitchFamily="18" charset="0"/>
              </a:rPr>
              <a:t>1</a:t>
            </a:r>
            <a:endParaRPr lang="en-US" altLang="ko-KR" sz="2800" b="1" dirty="0">
              <a:solidFill>
                <a:srgbClr val="FFFFFF"/>
              </a:solidFill>
              <a:latin typeface="Times New Roman" panose="02020603050405020304" pitchFamily="18" charset="0"/>
              <a:ea typeface="Gulim" pitchFamily="34" charset="-127"/>
              <a:sym typeface="Times New Roman" panose="02020603050405020304" pitchFamily="18" charset="0"/>
            </a:endParaRPr>
          </a:p>
        </p:txBody>
      </p:sp>
      <p:sp>
        <p:nvSpPr>
          <p:cNvPr id="15367" name="文本框 27"/>
          <p:cNvSpPr txBox="1">
            <a:spLocks noChangeArrowheads="1"/>
          </p:cNvSpPr>
          <p:nvPr/>
        </p:nvSpPr>
        <p:spPr bwMode="auto">
          <a:xfrm>
            <a:off x="1128197" y="935038"/>
            <a:ext cx="85151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考点</a:t>
            </a:r>
            <a:endParaRPr kumimoji="1" lang="zh-CN" altLang="en-US" sz="2600" b="1" dirty="0">
              <a:solidFill>
                <a:schemeClr val="bg1"/>
              </a:solidFill>
              <a:latin typeface="Times New Roman" panose="02020603050405020304" pitchFamily="18" charset="0"/>
              <a:ea typeface="Adobe 黑体 Std R" pitchFamily="34" charset="-122"/>
              <a:sym typeface="Times New Roman" panose="02020603050405020304" pitchFamily="18" charset="0"/>
            </a:endParaRPr>
          </a:p>
        </p:txBody>
      </p:sp>
      <p:sp>
        <p:nvSpPr>
          <p:cNvPr id="15368" name="文本框 28"/>
          <p:cNvSpPr txBox="1">
            <a:spLocks noChangeArrowheads="1"/>
          </p:cNvSpPr>
          <p:nvPr/>
        </p:nvSpPr>
        <p:spPr bwMode="auto">
          <a:xfrm>
            <a:off x="3008313" y="935038"/>
            <a:ext cx="218521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 b="1" dirty="0">
                <a:solidFill>
                  <a:srgbClr val="FFFF00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温度计的使用</a:t>
            </a: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5004048" y="3507854"/>
            <a:ext cx="5180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580152"/>
            <a:ext cx="3816424" cy="1857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6501669" y="3952054"/>
            <a:ext cx="42511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23528" y="1563638"/>
            <a:ext cx="8032750" cy="189282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41655" indent="-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2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．北方的冬季会出现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树挂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和霜，形成这类现象的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主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</a:p>
          <a:p>
            <a:pPr marL="541655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要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物态变化是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　　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A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．凝固　　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B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．液化　　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C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．升华　　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D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凝华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</p:txBody>
      </p:sp>
      <p:sp>
        <p:nvSpPr>
          <p:cNvPr id="15364" name="AutoShape 2"/>
          <p:cNvSpPr>
            <a:spLocks noChangeArrowheads="1"/>
          </p:cNvSpPr>
          <p:nvPr/>
        </p:nvSpPr>
        <p:spPr bwMode="gray">
          <a:xfrm flipH="1">
            <a:off x="2487612" y="955675"/>
            <a:ext cx="5612452" cy="441325"/>
          </a:xfrm>
          <a:prstGeom prst="roundRect">
            <a:avLst>
              <a:gd name="adj" fmla="val 47681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AutoShape 2"/>
          <p:cNvSpPr>
            <a:spLocks noChangeArrowheads="1"/>
          </p:cNvSpPr>
          <p:nvPr/>
        </p:nvSpPr>
        <p:spPr bwMode="gray">
          <a:xfrm flipH="1">
            <a:off x="850900" y="955675"/>
            <a:ext cx="1720850" cy="441325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4344" name="AutoShape 11"/>
          <p:cNvSpPr>
            <a:spLocks noChangeArrowheads="1"/>
          </p:cNvSpPr>
          <p:nvPr/>
        </p:nvSpPr>
        <p:spPr bwMode="gray">
          <a:xfrm>
            <a:off x="2157413" y="771525"/>
            <a:ext cx="777875" cy="777875"/>
          </a:xfrm>
          <a:prstGeom prst="diamond">
            <a:avLst/>
          </a:prstGeom>
          <a:solidFill>
            <a:srgbClr val="FF6600"/>
          </a:solidFill>
          <a:ln w="38100">
            <a:solidFill>
              <a:schemeClr val="bg1"/>
            </a:solidFill>
            <a:miter lim="800000"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altLang="ko-KR" sz="28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Gulim" pitchFamily="34" charset="-127"/>
                <a:sym typeface="Times New Roman" panose="02020603050405020304" pitchFamily="18" charset="0"/>
              </a:rPr>
              <a:t>2</a:t>
            </a:r>
            <a:endParaRPr lang="en-US" altLang="ko-KR" sz="2800" b="1" dirty="0">
              <a:solidFill>
                <a:srgbClr val="FFFFFF"/>
              </a:solidFill>
              <a:latin typeface="Times New Roman" panose="02020603050405020304" pitchFamily="18" charset="0"/>
              <a:ea typeface="Gulim" pitchFamily="34" charset="-127"/>
              <a:sym typeface="Times New Roman" panose="02020603050405020304" pitchFamily="18" charset="0"/>
            </a:endParaRPr>
          </a:p>
        </p:txBody>
      </p:sp>
      <p:sp>
        <p:nvSpPr>
          <p:cNvPr id="15367" name="文本框 27"/>
          <p:cNvSpPr txBox="1">
            <a:spLocks noChangeArrowheads="1"/>
          </p:cNvSpPr>
          <p:nvPr/>
        </p:nvSpPr>
        <p:spPr bwMode="auto">
          <a:xfrm>
            <a:off x="1128197" y="935038"/>
            <a:ext cx="85151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考点</a:t>
            </a:r>
            <a:endParaRPr kumimoji="1" lang="zh-CN" altLang="en-US" sz="2600" b="1" dirty="0">
              <a:solidFill>
                <a:schemeClr val="bg1"/>
              </a:solidFill>
              <a:latin typeface="Times New Roman" panose="02020603050405020304" pitchFamily="18" charset="0"/>
              <a:ea typeface="Adobe 黑体 Std R" pitchFamily="34" charset="-122"/>
              <a:sym typeface="Times New Roman" panose="02020603050405020304" pitchFamily="18" charset="0"/>
            </a:endParaRPr>
          </a:p>
        </p:txBody>
      </p:sp>
      <p:sp>
        <p:nvSpPr>
          <p:cNvPr id="15368" name="文本框 28"/>
          <p:cNvSpPr txBox="1">
            <a:spLocks noChangeArrowheads="1"/>
          </p:cNvSpPr>
          <p:nvPr/>
        </p:nvSpPr>
        <p:spPr bwMode="auto">
          <a:xfrm>
            <a:off x="3008313" y="935038"/>
            <a:ext cx="509746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 b="1" dirty="0">
                <a:solidFill>
                  <a:srgbClr val="FFFF00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识别物态变化及分析吸放热情况</a:t>
            </a: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3139144" y="2295331"/>
            <a:ext cx="42511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12776" y="1059582"/>
            <a:ext cx="8032750" cy="30931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41655" indent="-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3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哈尔滨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下列现象中属于熔化的是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　　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A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．松花江里冰雪消融的过程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B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．太阳岛湿地中荷叶上露珠的形成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C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．植物园内清晨轻盈的雾的形成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D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．冰雪大世界中雪的形成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7099212" y="1176337"/>
            <a:ext cx="42511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23528" y="843558"/>
            <a:ext cx="8032750" cy="36933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41655" indent="-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4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锦州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下列现象中属于熔化吸热的是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　　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A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．夏天刚从冰箱冷藏室取出的鸡蛋，一会儿它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的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表面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附着小水珠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B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．在热的饮料中加一些小冰块使饮料温度降低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C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．衣柜里的樟脑丸越放越小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D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．向地上洒水降低环境温度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7117216" y="999187"/>
            <a:ext cx="40748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11188" y="843558"/>
            <a:ext cx="8032750" cy="2492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41655" indent="-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5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百色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由于水的物态变化使自然界有了云、雨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、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露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、雾、霜、雪、雹等千姿百态的奇观。霜的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形成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</a:t>
            </a: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填物态变化的名称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现象，此过程中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要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填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吸收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或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放出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热量。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629047" y="2151315"/>
            <a:ext cx="85472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凝华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341015" y="2734896"/>
            <a:ext cx="85472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放出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11188" y="1563638"/>
            <a:ext cx="8209284" cy="297312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541655" indent="-541655"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6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天门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加油站都有这样的提示：请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熄火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加油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</a:p>
          <a:p>
            <a:pPr indent="541655"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禁止抽烟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不要使用手机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等。这是为了防止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火花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</a:p>
          <a:p>
            <a:pPr indent="541655"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点燃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汽油引起火灾，因为常温下液态的汽油容易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发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indent="541655">
              <a:lnSpc>
                <a:spcPct val="120000"/>
              </a:lnSpc>
              <a:spcAft>
                <a:spcPts val="0"/>
              </a:spcAft>
            </a:pP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生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什么物态变化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　　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A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．汽化　　　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B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．液化　　　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indent="541655"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C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．熔化　　　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D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．凝固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sp>
        <p:nvSpPr>
          <p:cNvPr id="15364" name="AutoShape 2"/>
          <p:cNvSpPr>
            <a:spLocks noChangeArrowheads="1"/>
          </p:cNvSpPr>
          <p:nvPr/>
        </p:nvSpPr>
        <p:spPr bwMode="gray">
          <a:xfrm flipH="1">
            <a:off x="2487612" y="955675"/>
            <a:ext cx="2660452" cy="441325"/>
          </a:xfrm>
          <a:prstGeom prst="roundRect">
            <a:avLst>
              <a:gd name="adj" fmla="val 47681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AutoShape 2"/>
          <p:cNvSpPr>
            <a:spLocks noChangeArrowheads="1"/>
          </p:cNvSpPr>
          <p:nvPr/>
        </p:nvSpPr>
        <p:spPr bwMode="gray">
          <a:xfrm flipH="1">
            <a:off x="850900" y="955675"/>
            <a:ext cx="1720850" cy="441325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4344" name="AutoShape 11"/>
          <p:cNvSpPr>
            <a:spLocks noChangeArrowheads="1"/>
          </p:cNvSpPr>
          <p:nvPr/>
        </p:nvSpPr>
        <p:spPr bwMode="gray">
          <a:xfrm>
            <a:off x="2157413" y="771525"/>
            <a:ext cx="777875" cy="777875"/>
          </a:xfrm>
          <a:prstGeom prst="diamond">
            <a:avLst/>
          </a:prstGeom>
          <a:solidFill>
            <a:srgbClr val="FF6600"/>
          </a:solidFill>
          <a:ln w="38100">
            <a:solidFill>
              <a:schemeClr val="bg1"/>
            </a:solidFill>
            <a:miter lim="800000"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altLang="ko-KR" sz="28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Gulim" pitchFamily="34" charset="-127"/>
                <a:sym typeface="Times New Roman" panose="02020603050405020304" pitchFamily="18" charset="0"/>
              </a:rPr>
              <a:t>3</a:t>
            </a:r>
            <a:endParaRPr lang="en-US" altLang="ko-KR" sz="2800" b="1" dirty="0">
              <a:solidFill>
                <a:srgbClr val="FFFFFF"/>
              </a:solidFill>
              <a:latin typeface="Times New Roman" panose="02020603050405020304" pitchFamily="18" charset="0"/>
              <a:ea typeface="Gulim" pitchFamily="34" charset="-127"/>
              <a:sym typeface="Times New Roman" panose="02020603050405020304" pitchFamily="18" charset="0"/>
            </a:endParaRPr>
          </a:p>
        </p:txBody>
      </p:sp>
      <p:sp>
        <p:nvSpPr>
          <p:cNvPr id="15367" name="文本框 27"/>
          <p:cNvSpPr txBox="1">
            <a:spLocks noChangeArrowheads="1"/>
          </p:cNvSpPr>
          <p:nvPr/>
        </p:nvSpPr>
        <p:spPr bwMode="auto">
          <a:xfrm>
            <a:off x="1128197" y="935038"/>
            <a:ext cx="85151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考点</a:t>
            </a:r>
            <a:endParaRPr kumimoji="1" lang="zh-CN" altLang="en-US" sz="2600" b="1" dirty="0">
              <a:solidFill>
                <a:schemeClr val="bg1"/>
              </a:solidFill>
              <a:latin typeface="Times New Roman" panose="02020603050405020304" pitchFamily="18" charset="0"/>
              <a:ea typeface="Adobe 黑体 Std R" pitchFamily="34" charset="-122"/>
              <a:sym typeface="Times New Roman" panose="02020603050405020304" pitchFamily="18" charset="0"/>
            </a:endParaRPr>
          </a:p>
        </p:txBody>
      </p:sp>
      <p:sp>
        <p:nvSpPr>
          <p:cNvPr id="15368" name="文本框 28"/>
          <p:cNvSpPr txBox="1">
            <a:spLocks noChangeArrowheads="1"/>
          </p:cNvSpPr>
          <p:nvPr/>
        </p:nvSpPr>
        <p:spPr bwMode="auto">
          <a:xfrm>
            <a:off x="3008313" y="935038"/>
            <a:ext cx="185178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 b="1" dirty="0">
                <a:solidFill>
                  <a:srgbClr val="FFFF00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蒸发的快慢</a:t>
            </a: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3817838" y="3050199"/>
            <a:ext cx="42511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80" name="Picture 45" descr="C:\Users\Administrator\Desktop\资源 5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6450" y="50800"/>
            <a:ext cx="2451100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2" name="组合 4"/>
          <p:cNvGrpSpPr/>
          <p:nvPr/>
        </p:nvGrpSpPr>
        <p:grpSpPr bwMode="auto">
          <a:xfrm>
            <a:off x="1260574" y="1203598"/>
            <a:ext cx="695325" cy="695325"/>
            <a:chOff x="1043608" y="1352550"/>
            <a:chExt cx="871210" cy="871210"/>
          </a:xfrm>
        </p:grpSpPr>
        <p:pic>
          <p:nvPicPr>
            <p:cNvPr id="43" name="图片 18"/>
            <p:cNvPicPr>
              <a:picLocks noChangeAspect="1"/>
            </p:cNvPicPr>
            <p:nvPr>
              <p:custDataLst>
                <p:tags r:id="rId13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TextBox 2">
              <a:hlinkClick r:id="rId1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310230" y="1423458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5" name="组合 23"/>
          <p:cNvGrpSpPr/>
          <p:nvPr/>
        </p:nvGrpSpPr>
        <p:grpSpPr bwMode="auto">
          <a:xfrm>
            <a:off x="2805212" y="1203598"/>
            <a:ext cx="695325" cy="695325"/>
            <a:chOff x="1043608" y="1352550"/>
            <a:chExt cx="871210" cy="871210"/>
          </a:xfrm>
        </p:grpSpPr>
        <p:pic>
          <p:nvPicPr>
            <p:cNvPr id="46" name="图片 24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7" name="TextBox 25">
              <a:hlinkClick r:id="rId1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97111" y="1442607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组合 40"/>
          <p:cNvGrpSpPr/>
          <p:nvPr/>
        </p:nvGrpSpPr>
        <p:grpSpPr bwMode="auto">
          <a:xfrm>
            <a:off x="4348262" y="1203598"/>
            <a:ext cx="695325" cy="695325"/>
            <a:chOff x="1043608" y="1352550"/>
            <a:chExt cx="871210" cy="871210"/>
          </a:xfrm>
        </p:grpSpPr>
        <p:pic>
          <p:nvPicPr>
            <p:cNvPr id="49" name="图片 41"/>
            <p:cNvPicPr>
              <a:picLocks noChangeAspect="1"/>
            </p:cNvPicPr>
            <p:nvPr>
              <p:custDataLst>
                <p:tags r:id="rId11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0" name="TextBox 42">
              <a:hlinkClick r:id="rId1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97111" y="1442607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1" name="组合 43"/>
          <p:cNvGrpSpPr/>
          <p:nvPr/>
        </p:nvGrpSpPr>
        <p:grpSpPr bwMode="auto">
          <a:xfrm>
            <a:off x="5892899" y="1203598"/>
            <a:ext cx="695325" cy="695325"/>
            <a:chOff x="1043608" y="1352550"/>
            <a:chExt cx="871210" cy="871210"/>
          </a:xfrm>
        </p:grpSpPr>
        <p:pic>
          <p:nvPicPr>
            <p:cNvPr id="52" name="图片 44"/>
            <p:cNvPicPr>
              <a:picLocks noChangeAspect="1"/>
            </p:cNvPicPr>
            <p:nvPr>
              <p:custDataLst>
                <p:tags r:id="rId10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" name="TextBox 45">
              <a:hlinkClick r:id="rId20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97112" y="1442607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3" name="组合 4"/>
          <p:cNvGrpSpPr/>
          <p:nvPr/>
        </p:nvGrpSpPr>
        <p:grpSpPr bwMode="auto">
          <a:xfrm>
            <a:off x="1259632" y="2409800"/>
            <a:ext cx="695325" cy="695325"/>
            <a:chOff x="1043608" y="1352550"/>
            <a:chExt cx="871210" cy="871210"/>
          </a:xfrm>
        </p:grpSpPr>
        <p:pic>
          <p:nvPicPr>
            <p:cNvPr id="64" name="图片 18"/>
            <p:cNvPicPr>
              <a:picLocks noChangeAspect="1"/>
            </p:cNvPicPr>
            <p:nvPr>
              <p:custDataLst>
                <p:tags r:id="rId9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" name="TextBox 2">
              <a:hlinkClick r:id="rId21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310230" y="1423458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6" name="组合 23"/>
          <p:cNvGrpSpPr/>
          <p:nvPr/>
        </p:nvGrpSpPr>
        <p:grpSpPr bwMode="auto">
          <a:xfrm>
            <a:off x="2804270" y="2409800"/>
            <a:ext cx="695325" cy="695325"/>
            <a:chOff x="1043608" y="1352550"/>
            <a:chExt cx="871210" cy="871210"/>
          </a:xfrm>
        </p:grpSpPr>
        <p:pic>
          <p:nvPicPr>
            <p:cNvPr id="67" name="图片 24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" name="TextBox 25">
              <a:hlinkClick r:id="rId2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97111" y="1442607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9" name="组合 40"/>
          <p:cNvGrpSpPr/>
          <p:nvPr/>
        </p:nvGrpSpPr>
        <p:grpSpPr bwMode="auto">
          <a:xfrm>
            <a:off x="4347320" y="2409800"/>
            <a:ext cx="695325" cy="695325"/>
            <a:chOff x="1043608" y="1352550"/>
            <a:chExt cx="871210" cy="871210"/>
          </a:xfrm>
        </p:grpSpPr>
        <p:pic>
          <p:nvPicPr>
            <p:cNvPr id="70" name="图片 41"/>
            <p:cNvPicPr>
              <a:picLocks noChangeAspect="1"/>
            </p:cNvPicPr>
            <p:nvPr>
              <p:custDataLst>
                <p:tags r:id="rId7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" name="TextBox 42">
              <a:hlinkClick r:id="rId2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97111" y="1442607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5" name="组合 43"/>
          <p:cNvGrpSpPr/>
          <p:nvPr/>
        </p:nvGrpSpPr>
        <p:grpSpPr bwMode="auto">
          <a:xfrm>
            <a:off x="1259632" y="3676625"/>
            <a:ext cx="695325" cy="695325"/>
            <a:chOff x="1043608" y="1352550"/>
            <a:chExt cx="871210" cy="871210"/>
          </a:xfrm>
        </p:grpSpPr>
        <p:pic>
          <p:nvPicPr>
            <p:cNvPr id="76" name="图片 44"/>
            <p:cNvPicPr>
              <a:picLocks noChangeAspect="1"/>
            </p:cNvPicPr>
            <p:nvPr>
              <p:custDataLst>
                <p:tags r:id="rId6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7" name="TextBox 45">
              <a:hlinkClick r:id="rId2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51050" y="1442607"/>
              <a:ext cx="456328" cy="655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8" name="组合 43"/>
          <p:cNvGrpSpPr/>
          <p:nvPr/>
        </p:nvGrpSpPr>
        <p:grpSpPr bwMode="auto">
          <a:xfrm>
            <a:off x="2815382" y="3676625"/>
            <a:ext cx="695325" cy="695325"/>
            <a:chOff x="1043608" y="1352550"/>
            <a:chExt cx="871210" cy="871210"/>
          </a:xfrm>
        </p:grpSpPr>
        <p:pic>
          <p:nvPicPr>
            <p:cNvPr id="79" name="图片 44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0" name="TextBox 45">
              <a:hlinkClick r:id="rId2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51050" y="1442607"/>
              <a:ext cx="456328" cy="655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1" name="组合 43"/>
          <p:cNvGrpSpPr/>
          <p:nvPr/>
        </p:nvGrpSpPr>
        <p:grpSpPr bwMode="auto">
          <a:xfrm>
            <a:off x="4371132" y="3676625"/>
            <a:ext cx="695325" cy="695325"/>
            <a:chOff x="1043608" y="1352550"/>
            <a:chExt cx="871210" cy="871210"/>
          </a:xfrm>
        </p:grpSpPr>
        <p:pic>
          <p:nvPicPr>
            <p:cNvPr id="82" name="图片 44"/>
            <p:cNvPicPr>
              <a:picLocks noChangeAspect="1"/>
            </p:cNvPicPr>
            <p:nvPr>
              <p:custDataLst>
                <p:tags r:id="rId4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3" name="TextBox 45">
              <a:hlinkClick r:id="rId26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51050" y="1442607"/>
              <a:ext cx="456328" cy="655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4" name="组合 43"/>
          <p:cNvGrpSpPr/>
          <p:nvPr/>
        </p:nvGrpSpPr>
        <p:grpSpPr bwMode="auto">
          <a:xfrm>
            <a:off x="5891957" y="2409800"/>
            <a:ext cx="695325" cy="695325"/>
            <a:chOff x="1043608" y="1352550"/>
            <a:chExt cx="871210" cy="871210"/>
          </a:xfrm>
        </p:grpSpPr>
        <p:pic>
          <p:nvPicPr>
            <p:cNvPr id="85" name="图片 44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6" name="TextBox 45">
              <a:hlinkClick r:id="rId27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97112" y="1442607"/>
              <a:ext cx="36420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7" name="组合 43"/>
          <p:cNvGrpSpPr/>
          <p:nvPr/>
        </p:nvGrpSpPr>
        <p:grpSpPr bwMode="auto">
          <a:xfrm>
            <a:off x="7405067" y="2409799"/>
            <a:ext cx="695325" cy="695325"/>
            <a:chOff x="1043608" y="1352550"/>
            <a:chExt cx="871210" cy="871210"/>
          </a:xfrm>
        </p:grpSpPr>
        <p:pic>
          <p:nvPicPr>
            <p:cNvPr id="88" name="图片 44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9" name="TextBox 45">
              <a:hlinkClick r:id="rId28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51050" y="1442607"/>
              <a:ext cx="456328" cy="655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0" name="组合 43"/>
          <p:cNvGrpSpPr/>
          <p:nvPr/>
        </p:nvGrpSpPr>
        <p:grpSpPr bwMode="auto">
          <a:xfrm>
            <a:off x="5892899" y="3723878"/>
            <a:ext cx="695325" cy="695325"/>
            <a:chOff x="1043608" y="1352550"/>
            <a:chExt cx="871210" cy="871210"/>
          </a:xfrm>
        </p:grpSpPr>
        <p:pic>
          <p:nvPicPr>
            <p:cNvPr id="91" name="图片 44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1352550"/>
              <a:ext cx="871210" cy="87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" name="TextBox 45">
              <a:hlinkClick r:id="rId29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251050" y="1442607"/>
              <a:ext cx="456328" cy="655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11188" y="843558"/>
            <a:ext cx="8032750" cy="309315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41655" indent="-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7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吉林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下列做法能够减慢蒸发的是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　　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A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．把积水向周围扫开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B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．把湿衣服晾在通风外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C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．把蔬菜装入保鲜袋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indent="541655">
              <a:lnSpc>
                <a:spcPct val="15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D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．把粮食晒在阳光下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7092280" y="987574"/>
            <a:ext cx="42511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11188" y="1615087"/>
            <a:ext cx="8032750" cy="15327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41655" indent="-541655"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8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郴州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小明用图甲的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装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置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，探究水沸腾时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温度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变化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的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特点，实验数据记录如下：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sp>
        <p:nvSpPr>
          <p:cNvPr id="15364" name="AutoShape 2"/>
          <p:cNvSpPr>
            <a:spLocks noChangeArrowheads="1"/>
          </p:cNvSpPr>
          <p:nvPr/>
        </p:nvSpPr>
        <p:spPr bwMode="gray">
          <a:xfrm flipH="1">
            <a:off x="2487612" y="955675"/>
            <a:ext cx="3884588" cy="441325"/>
          </a:xfrm>
          <a:prstGeom prst="roundRect">
            <a:avLst>
              <a:gd name="adj" fmla="val 47681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AutoShape 2"/>
          <p:cNvSpPr>
            <a:spLocks noChangeArrowheads="1"/>
          </p:cNvSpPr>
          <p:nvPr/>
        </p:nvSpPr>
        <p:spPr bwMode="gray">
          <a:xfrm flipH="1">
            <a:off x="850900" y="955675"/>
            <a:ext cx="1720850" cy="441325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4344" name="AutoShape 11"/>
          <p:cNvSpPr>
            <a:spLocks noChangeArrowheads="1"/>
          </p:cNvSpPr>
          <p:nvPr/>
        </p:nvSpPr>
        <p:spPr bwMode="gray">
          <a:xfrm>
            <a:off x="2157413" y="771525"/>
            <a:ext cx="777875" cy="777875"/>
          </a:xfrm>
          <a:prstGeom prst="diamond">
            <a:avLst/>
          </a:prstGeom>
          <a:solidFill>
            <a:srgbClr val="FF6600"/>
          </a:solidFill>
          <a:ln w="38100">
            <a:solidFill>
              <a:schemeClr val="bg1"/>
            </a:solidFill>
            <a:miter lim="800000"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altLang="ko-KR" sz="2800" b="1" dirty="0" smtClean="0">
                <a:solidFill>
                  <a:srgbClr val="FFFFFF"/>
                </a:solidFill>
                <a:latin typeface="Times New Roman" panose="02020603050405020304" pitchFamily="18" charset="0"/>
                <a:ea typeface="Gulim" pitchFamily="34" charset="-127"/>
                <a:sym typeface="Times New Roman" panose="02020603050405020304" pitchFamily="18" charset="0"/>
              </a:rPr>
              <a:t>4</a:t>
            </a:r>
            <a:endParaRPr lang="en-US" altLang="ko-KR" sz="2800" b="1" dirty="0">
              <a:solidFill>
                <a:srgbClr val="FFFFFF"/>
              </a:solidFill>
              <a:latin typeface="Times New Roman" panose="02020603050405020304" pitchFamily="18" charset="0"/>
              <a:ea typeface="Gulim" pitchFamily="34" charset="-127"/>
              <a:sym typeface="Times New Roman" panose="02020603050405020304" pitchFamily="18" charset="0"/>
            </a:endParaRPr>
          </a:p>
        </p:txBody>
      </p:sp>
      <p:sp>
        <p:nvSpPr>
          <p:cNvPr id="15367" name="文本框 27"/>
          <p:cNvSpPr txBox="1">
            <a:spLocks noChangeArrowheads="1"/>
          </p:cNvSpPr>
          <p:nvPr/>
        </p:nvSpPr>
        <p:spPr bwMode="auto">
          <a:xfrm>
            <a:off x="1128197" y="935038"/>
            <a:ext cx="85151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考点</a:t>
            </a:r>
            <a:endParaRPr kumimoji="1" lang="zh-CN" altLang="en-US" sz="2600" b="1" dirty="0">
              <a:solidFill>
                <a:schemeClr val="bg1"/>
              </a:solidFill>
              <a:latin typeface="Times New Roman" panose="02020603050405020304" pitchFamily="18" charset="0"/>
              <a:ea typeface="Adobe 黑体 Std R" pitchFamily="34" charset="-122"/>
              <a:sym typeface="Times New Roman" panose="02020603050405020304" pitchFamily="18" charset="0"/>
            </a:endParaRPr>
          </a:p>
        </p:txBody>
      </p:sp>
      <p:sp>
        <p:nvSpPr>
          <p:cNvPr id="15368" name="文本框 28"/>
          <p:cNvSpPr txBox="1">
            <a:spLocks noChangeArrowheads="1"/>
          </p:cNvSpPr>
          <p:nvPr/>
        </p:nvSpPr>
        <p:spPr bwMode="auto">
          <a:xfrm>
            <a:off x="3008313" y="935038"/>
            <a:ext cx="318548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 b="1" dirty="0">
                <a:solidFill>
                  <a:srgbClr val="FFFF00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探究水沸腾时的特点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259632" y="3640430"/>
          <a:ext cx="5792782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7683"/>
                <a:gridCol w="427772"/>
                <a:gridCol w="611101"/>
                <a:gridCol w="611101"/>
                <a:gridCol w="611101"/>
                <a:gridCol w="583506"/>
                <a:gridCol w="583506"/>
                <a:gridCol w="583506"/>
                <a:gridCol w="58350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时间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/min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zh-CN" sz="2000" b="1" kern="1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</a:t>
                      </a:r>
                      <a:endParaRPr lang="zh-CN" sz="2000" b="1" kern="1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2.5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3.5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温度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℃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endParaRPr lang="zh-CN" sz="2000" b="1" kern="1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92.4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94.4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95.6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96.8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b="1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  <a:endParaRPr lang="zh-CN" sz="2000" b="1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81716" y="1478201"/>
            <a:ext cx="883741" cy="200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9845" y="2525157"/>
            <a:ext cx="772072" cy="939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5271" y="2528060"/>
            <a:ext cx="740742" cy="99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11188" y="843558"/>
            <a:ext cx="7842250" cy="34532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(1)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分析实验数据可知水在沸腾时温度的特点是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__________________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(2)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分析实验数据可知水的沸点为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</a:t>
            </a:r>
            <a:r>
              <a:rPr lang="zh-CN" altLang="zh-CN" sz="2600" b="1" kern="100" dirty="0">
                <a:latin typeface="宋体" panose="02010600030101010101" pitchFamily="2" charset="-122"/>
                <a:cs typeface="宋体" panose="02010600030101010101" pitchFamily="2" charset="-122"/>
              </a:rPr>
              <a:t>℃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，低于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100 </a:t>
            </a:r>
            <a:r>
              <a:rPr lang="zh-CN" altLang="zh-CN" sz="2600" b="1" kern="100" dirty="0">
                <a:latin typeface="宋体" panose="02010600030101010101" pitchFamily="2" charset="-122"/>
                <a:cs typeface="宋体" panose="02010600030101010101" pitchFamily="2" charset="-122"/>
              </a:rPr>
              <a:t>℃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。产生这一现象的原因可能是当地大气压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填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高于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低于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或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等于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一个标准大气压。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(3)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图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填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乙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或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丙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能反映水沸腾前产生气泡的情形。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081024" y="1341719"/>
            <a:ext cx="219483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600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温度保持</a:t>
            </a:r>
            <a:r>
              <a:rPr lang="zh-CN" altLang="zh-CN" sz="2600" b="1" kern="100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不变</a:t>
            </a:r>
            <a:endParaRPr lang="zh-CN" altLang="zh-CN" sz="1050" kern="100" dirty="0">
              <a:effectLst/>
              <a:latin typeface="Calibri" panose="020F0502020204030204"/>
              <a:ea typeface="宋体" panose="02010600030101010101" pitchFamily="2" charset="-122"/>
              <a:cs typeface="Times New Roman" panose="02020603050405020304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868144" y="1836138"/>
            <a:ext cx="5180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600" b="1" kern="100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98</a:t>
            </a:r>
            <a:endParaRPr lang="zh-CN" altLang="zh-CN" sz="1050" kern="100" dirty="0">
              <a:effectLst/>
              <a:latin typeface="Calibri" panose="020F0502020204030204"/>
              <a:ea typeface="宋体" panose="02010600030101010101" pitchFamily="2" charset="-122"/>
              <a:cs typeface="Times New Roman" panose="02020603050405020304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947301" y="2795704"/>
            <a:ext cx="85472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zh-CN" altLang="zh-CN" sz="2600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低于</a:t>
            </a:r>
            <a:endParaRPr lang="zh-CN" altLang="zh-CN" sz="1050" kern="100" dirty="0">
              <a:solidFill>
                <a:prstClr val="black"/>
              </a:solidFill>
              <a:latin typeface="Calibri" panose="020F0502020204030204"/>
              <a:ea typeface="宋体" panose="02010600030101010101" pitchFamily="2" charset="-122"/>
              <a:cs typeface="Times New Roman" panose="02020603050405020304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763688" y="3291830"/>
            <a:ext cx="5196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2600" b="1" kern="100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乙</a:t>
            </a:r>
            <a:endParaRPr lang="zh-CN" altLang="zh-CN" sz="1050" kern="100" dirty="0">
              <a:effectLst/>
              <a:latin typeface="Calibri" panose="020F0502020204030204"/>
              <a:ea typeface="宋体" panose="02010600030101010101" pitchFamily="2" charset="-122"/>
              <a:cs typeface="Times New Roman" panose="02020603050405020304"/>
            </a:endParaRPr>
          </a:p>
        </p:txBody>
      </p:sp>
      <p:pic>
        <p:nvPicPr>
          <p:cNvPr id="11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611188" y="843558"/>
            <a:ext cx="7842250" cy="345325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450850" indent="-450850"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9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沈阳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小明做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探究水沸腾时温度变化的特点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的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实验，实验装置如图所示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(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1)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实验中小明发现：水在沸腾的过程中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，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填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吸收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或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放出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热量，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温度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保持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不变。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 (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2)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实验结束后，同学们进行了交流。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下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marL="541655" indent="-541655"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列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说法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中正确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的是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填字母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259632" y="2283718"/>
            <a:ext cx="85472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吸收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563638"/>
            <a:ext cx="1332206" cy="233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805063" y="3735491"/>
            <a:ext cx="98296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</a:t>
            </a:r>
            <a:r>
              <a:rPr lang="zh-CN" altLang="zh-CN" sz="2600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、</a:t>
            </a:r>
            <a:r>
              <a:rPr lang="en-US" altLang="zh-CN" sz="2600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C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906214" y="843558"/>
            <a:ext cx="7842250" cy="40149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A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．温度计的玻璃泡要全部浸入被测液体中并接触容器底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B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．读数时，视线要与温度计中液柱的液面相平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C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．使用中间有孔的硬纸板可以减少热量的散失，缩短实验时间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D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．如果测得水的沸点不是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100 </a:t>
            </a:r>
            <a:r>
              <a:rPr lang="zh-CN" altLang="zh-CN" sz="2600" b="1" kern="100" dirty="0">
                <a:latin typeface="宋体" panose="02010600030101010101" pitchFamily="2" charset="-122"/>
                <a:cs typeface="宋体" panose="02010600030101010101" pitchFamily="2" charset="-122"/>
              </a:rPr>
              <a:t>℃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，一定是操作中出现了错误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r>
              <a:rPr lang="en-US" altLang="zh-CN" sz="2600" b="1" dirty="0">
                <a:latin typeface="Times New Roman" panose="02020603050405020304"/>
                <a:ea typeface="宋体" panose="02010600030101010101" pitchFamily="2" charset="-122"/>
              </a:rPr>
              <a:t/>
            </a:r>
            <a:br>
              <a:rPr lang="en-US" altLang="zh-CN" sz="2600" b="1" dirty="0">
                <a:latin typeface="Times New Roman" panose="02020603050405020304"/>
                <a:ea typeface="宋体" panose="02010600030101010101" pitchFamily="2" charset="-122"/>
              </a:rPr>
            </a:b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pic>
        <p:nvPicPr>
          <p:cNvPr id="7" name="Picture 2" descr="E:\安徽专版\物理课件上方文字\核心考点专题训练 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288"/>
            <a:ext cx="487680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文本框 4"/>
          <p:cNvSpPr txBox="1">
            <a:spLocks noChangeArrowheads="1"/>
          </p:cNvSpPr>
          <p:nvPr/>
        </p:nvSpPr>
        <p:spPr bwMode="auto">
          <a:xfrm>
            <a:off x="539750" y="679450"/>
            <a:ext cx="2349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0070C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【</a:t>
            </a:r>
            <a:r>
              <a:rPr lang="zh-CN" altLang="en-US" sz="2800" b="1">
                <a:solidFill>
                  <a:srgbClr val="0070C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专题解读</a:t>
            </a:r>
            <a:r>
              <a:rPr lang="en-US" altLang="zh-CN" sz="2800" b="1">
                <a:solidFill>
                  <a:srgbClr val="0070C0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】</a:t>
            </a:r>
            <a:endParaRPr lang="zh-CN" altLang="en-US" sz="2800" b="1">
              <a:solidFill>
                <a:srgbClr val="0070C0"/>
              </a:solidFill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55650" y="1060450"/>
            <a:ext cx="7900988" cy="3617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indent="624205">
              <a:lnSpc>
                <a:spcPct val="150000"/>
              </a:lnSpc>
              <a:defRPr/>
            </a:pP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本章主要有以下学习内容：温度计的原理，正确使用温度计测量温度；熔化与凝固，晶体熔化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(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凝固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)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时温度的变化规律；汽化的两种方式，液化的两种方式；液体沸腾时温度变化的规律，影响蒸发快慢的因素；升华与凝华现象。核心考点为：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1.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对温度计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(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包括体温计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)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读数；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2.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实验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——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探究晶体熔化和凝固时</a:t>
            </a:r>
            <a:r>
              <a:rPr lang="zh-CN" altLang="en-US" sz="26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温度</a:t>
            </a:r>
            <a:endParaRPr lang="en-US" altLang="zh-CN" sz="26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55650" y="1060450"/>
            <a:ext cx="7900988" cy="1816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的变化规律；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3.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实验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——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探究液体沸腾时温度的变化规律；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4.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能理解影响蒸发快慢的因素；</a:t>
            </a:r>
            <a:r>
              <a:rPr lang="en-US" altLang="zh-CN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5.</a:t>
            </a:r>
            <a:r>
              <a:rPr lang="zh-CN" altLang="en-US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Times New Roman" panose="02020603050405020304"/>
              </a:rPr>
              <a:t>综合识别物态变化过程及物态变化过程中的吸放热情况。</a:t>
            </a:r>
            <a:endParaRPr lang="en-US" altLang="zh-CN" sz="2600" b="1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395536" y="1518920"/>
            <a:ext cx="8065144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1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盐城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小明做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探究物质的熔化特点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实验时，绘制出如图所示的图象，该物质是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________(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填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晶体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或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非晶体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，图线中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CD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段物质处于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态，此过程中物质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________(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填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吸收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或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不吸收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热量。</a:t>
            </a:r>
            <a:endParaRPr lang="zh-CN" altLang="zh-CN" sz="105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6237559" y="2026750"/>
            <a:ext cx="85472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晶体</a:t>
            </a:r>
            <a:endParaRPr lang="zh-CN" altLang="en-US" sz="2600" dirty="0"/>
          </a:p>
        </p:txBody>
      </p:sp>
      <p:grpSp>
        <p:nvGrpSpPr>
          <p:cNvPr id="12292" name="组合 73"/>
          <p:cNvGrpSpPr/>
          <p:nvPr/>
        </p:nvGrpSpPr>
        <p:grpSpPr bwMode="auto">
          <a:xfrm>
            <a:off x="7758113" y="4084638"/>
            <a:ext cx="695325" cy="693737"/>
            <a:chOff x="1139735" y="1412568"/>
            <a:chExt cx="695806" cy="695806"/>
          </a:xfrm>
        </p:grpSpPr>
        <p:pic>
          <p:nvPicPr>
            <p:cNvPr id="12301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2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12293" name="AutoShape 2"/>
          <p:cNvSpPr>
            <a:spLocks noChangeArrowheads="1"/>
          </p:cNvSpPr>
          <p:nvPr/>
        </p:nvSpPr>
        <p:spPr bwMode="gray">
          <a:xfrm flipH="1">
            <a:off x="2487609" y="955675"/>
            <a:ext cx="2660455" cy="441325"/>
          </a:xfrm>
          <a:prstGeom prst="roundRect">
            <a:avLst>
              <a:gd name="adj" fmla="val 47681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2294" name="AutoShape 2"/>
          <p:cNvSpPr>
            <a:spLocks noChangeArrowheads="1"/>
          </p:cNvSpPr>
          <p:nvPr/>
        </p:nvSpPr>
        <p:spPr bwMode="gray">
          <a:xfrm flipH="1">
            <a:off x="850900" y="955675"/>
            <a:ext cx="1720850" cy="441325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2297" name="AutoShape 11"/>
          <p:cNvSpPr>
            <a:spLocks noChangeArrowheads="1"/>
          </p:cNvSpPr>
          <p:nvPr/>
        </p:nvSpPr>
        <p:spPr bwMode="gray">
          <a:xfrm>
            <a:off x="2157413" y="771525"/>
            <a:ext cx="777875" cy="777875"/>
          </a:xfrm>
          <a:prstGeom prst="diamond">
            <a:avLst/>
          </a:prstGeom>
          <a:solidFill>
            <a:srgbClr val="FF6600"/>
          </a:solidFill>
          <a:ln w="38100">
            <a:solidFill>
              <a:schemeClr val="bg1"/>
            </a:solidFill>
            <a:miter lim="800000"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altLang="ko-KR" sz="2800" b="1">
                <a:solidFill>
                  <a:srgbClr val="FFFFFF"/>
                </a:solidFill>
                <a:latin typeface="Times New Roman" panose="02020603050405020304" pitchFamily="18" charset="0"/>
                <a:ea typeface="Gulim" pitchFamily="34" charset="-127"/>
                <a:sym typeface="Times New Roman" panose="02020603050405020304" pitchFamily="18" charset="0"/>
              </a:rPr>
              <a:t>1</a:t>
            </a:r>
          </a:p>
        </p:txBody>
      </p:sp>
      <p:sp>
        <p:nvSpPr>
          <p:cNvPr id="12296" name="文本框 27"/>
          <p:cNvSpPr txBox="1">
            <a:spLocks noChangeArrowheads="1"/>
          </p:cNvSpPr>
          <p:nvPr/>
        </p:nvSpPr>
        <p:spPr bwMode="auto">
          <a:xfrm>
            <a:off x="1187624" y="935038"/>
            <a:ext cx="85151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600" b="1" dirty="0">
                <a:solidFill>
                  <a:schemeClr val="bg1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方法</a:t>
            </a:r>
          </a:p>
        </p:txBody>
      </p:sp>
      <p:sp>
        <p:nvSpPr>
          <p:cNvPr id="2" name="文本框 28"/>
          <p:cNvSpPr txBox="1">
            <a:spLocks noChangeArrowheads="1"/>
          </p:cNvSpPr>
          <p:nvPr/>
        </p:nvSpPr>
        <p:spPr bwMode="auto">
          <a:xfrm>
            <a:off x="3008313" y="935038"/>
            <a:ext cx="185178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 b="1" dirty="0">
                <a:solidFill>
                  <a:srgbClr val="FFFF00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图象研究法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4395" y="3057646"/>
            <a:ext cx="1633909" cy="1602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7076642" y="2519193"/>
            <a:ext cx="5196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液</a:t>
            </a:r>
            <a:endParaRPr lang="zh-CN" altLang="en-US" sz="2600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3933303" y="2931790"/>
            <a:ext cx="85472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吸收</a:t>
            </a:r>
            <a:endParaRPr lang="zh-CN" altLang="en-US" sz="2600" dirty="0"/>
          </a:p>
        </p:txBody>
      </p:sp>
      <p:pic>
        <p:nvPicPr>
          <p:cNvPr id="16" name="Picture 2" descr="E:\安徽专版\物理课件上方文字\方法技巧专题训练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463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395536" y="771550"/>
            <a:ext cx="8058149" cy="345325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33400" indent="-5334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2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遵义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小明所在的小组用图甲所示的装置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探究水的沸腾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实验。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 algn="just"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 </a:t>
            </a:r>
          </a:p>
          <a:p>
            <a:pPr algn="just">
              <a:spcAft>
                <a:spcPts val="0"/>
              </a:spcAft>
            </a:pP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 algn="just">
              <a:spcAft>
                <a:spcPts val="0"/>
              </a:spcAft>
            </a:pP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21992" y="1767722"/>
            <a:ext cx="5274344" cy="2522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E:\安徽专版\物理课件上方文字\方法技巧专题训练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463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107504" y="726598"/>
            <a:ext cx="8568952" cy="393338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533400" indent="-5334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 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(1)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当水刚好沸腾，小明便撤掉酒精灯停止加热，正当他们整理器材时，却发现其他组的同学在水沸腾后仍在观察和记录，小明立即明白了他们这样做的目的，是为了探究水在沸腾过程中虽然继续吸热，但温度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____________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的特点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2)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小明继续实验，根据记录的数据绘制了如图乙所示的温度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—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时间图象，由图象可知，他们测得的水的沸点是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</a:t>
            </a:r>
            <a:r>
              <a:rPr lang="zh-CN" altLang="zh-CN" sz="2600" b="1" kern="100" dirty="0">
                <a:latin typeface="宋体" panose="02010600030101010101" pitchFamily="2" charset="-122"/>
                <a:cs typeface="宋体" panose="02010600030101010101" pitchFamily="2" charset="-122"/>
              </a:rPr>
              <a:t>℃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2600" kern="100" dirty="0">
              <a:effectLst/>
              <a:latin typeface="宋体" panose="02010600030101010101" pitchFamily="2" charset="-122"/>
              <a:cs typeface="Courier New"/>
            </a:endParaRPr>
          </a:p>
        </p:txBody>
      </p:sp>
      <p:grpSp>
        <p:nvGrpSpPr>
          <p:cNvPr id="14339" name="组合 73"/>
          <p:cNvGrpSpPr/>
          <p:nvPr/>
        </p:nvGrpSpPr>
        <p:grpSpPr bwMode="auto">
          <a:xfrm>
            <a:off x="7758113" y="4182269"/>
            <a:ext cx="695325" cy="693737"/>
            <a:chOff x="1139735" y="1412568"/>
            <a:chExt cx="695806" cy="695806"/>
          </a:xfrm>
        </p:grpSpPr>
        <p:pic>
          <p:nvPicPr>
            <p:cNvPr id="1434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971600" y="2643758"/>
            <a:ext cx="15247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保持</a:t>
            </a:r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不变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749653" y="4035954"/>
            <a:ext cx="51809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98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E:\安徽专版\物理课件上方文字\方法技巧专题训练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463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571698" y="1563638"/>
            <a:ext cx="8032750" cy="297312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0850" indent="-450850"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3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．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</a:t>
            </a:r>
            <a:r>
              <a:rPr lang="zh-CN" altLang="en-US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中考</a:t>
            </a:r>
            <a:r>
              <a:rPr lang="en-US" altLang="zh-CN" sz="2600" b="1" kern="100" dirty="0" smtClean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Courier New"/>
              </a:rPr>
              <a:t>·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南京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小明用如图所示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的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实验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装置做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“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探究冰熔化特点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”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实验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      (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1)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将装有适量碎冰的试管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置于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烧杯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内的温水中，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在碎冰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中插入温度计，图中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温度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     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计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示数为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</a:t>
            </a:r>
            <a:r>
              <a:rPr lang="zh-CN" altLang="zh-CN" sz="2600" b="1" kern="100" dirty="0">
                <a:latin typeface="宋体" panose="02010600030101010101" pitchFamily="2" charset="-122"/>
                <a:cs typeface="宋体" panose="02010600030101010101" pitchFamily="2" charset="-122"/>
              </a:rPr>
              <a:t>℃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</p:txBody>
      </p:sp>
      <p:sp>
        <p:nvSpPr>
          <p:cNvPr id="15364" name="AutoShape 2"/>
          <p:cNvSpPr>
            <a:spLocks noChangeArrowheads="1"/>
          </p:cNvSpPr>
          <p:nvPr/>
        </p:nvSpPr>
        <p:spPr bwMode="gray">
          <a:xfrm flipH="1">
            <a:off x="2487612" y="955675"/>
            <a:ext cx="2516436" cy="441325"/>
          </a:xfrm>
          <a:prstGeom prst="roundRect">
            <a:avLst>
              <a:gd name="adj" fmla="val 47681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AutoShape 2"/>
          <p:cNvSpPr>
            <a:spLocks noChangeArrowheads="1"/>
          </p:cNvSpPr>
          <p:nvPr/>
        </p:nvSpPr>
        <p:spPr bwMode="gray">
          <a:xfrm flipH="1">
            <a:off x="850900" y="955675"/>
            <a:ext cx="1720850" cy="441325"/>
          </a:xfrm>
          <a:prstGeom prst="roundRect">
            <a:avLst>
              <a:gd name="adj" fmla="val 47681"/>
            </a:avLst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zh-CN" altLang="en-US">
              <a:latin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4344" name="AutoShape 11"/>
          <p:cNvSpPr>
            <a:spLocks noChangeArrowheads="1"/>
          </p:cNvSpPr>
          <p:nvPr/>
        </p:nvSpPr>
        <p:spPr bwMode="gray">
          <a:xfrm>
            <a:off x="2157413" y="771525"/>
            <a:ext cx="777875" cy="777875"/>
          </a:xfrm>
          <a:prstGeom prst="diamond">
            <a:avLst/>
          </a:prstGeom>
          <a:solidFill>
            <a:srgbClr val="FF6600"/>
          </a:solidFill>
          <a:ln w="38100">
            <a:solidFill>
              <a:schemeClr val="bg1"/>
            </a:solidFill>
            <a:miter lim="800000"/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altLang="ko-KR" sz="2800" b="1">
                <a:solidFill>
                  <a:srgbClr val="FFFFFF"/>
                </a:solidFill>
                <a:latin typeface="Times New Roman" panose="02020603050405020304" pitchFamily="18" charset="0"/>
                <a:ea typeface="Gulim" pitchFamily="34" charset="-127"/>
                <a:sym typeface="Times New Roman" panose="02020603050405020304" pitchFamily="18" charset="0"/>
              </a:rPr>
              <a:t>2</a:t>
            </a:r>
          </a:p>
        </p:txBody>
      </p:sp>
      <p:sp>
        <p:nvSpPr>
          <p:cNvPr id="15367" name="文本框 27"/>
          <p:cNvSpPr txBox="1">
            <a:spLocks noChangeArrowheads="1"/>
          </p:cNvSpPr>
          <p:nvPr/>
        </p:nvSpPr>
        <p:spPr bwMode="auto">
          <a:xfrm>
            <a:off x="1128197" y="935038"/>
            <a:ext cx="85151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6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方法</a:t>
            </a:r>
            <a:endParaRPr kumimoji="1" lang="zh-CN" altLang="en-US" sz="2600" b="1" dirty="0">
              <a:solidFill>
                <a:schemeClr val="bg1"/>
              </a:solidFill>
              <a:latin typeface="Times New Roman" panose="02020603050405020304" pitchFamily="18" charset="0"/>
              <a:ea typeface="Adobe 黑体 Std R" pitchFamily="34" charset="-122"/>
              <a:sym typeface="Times New Roman" panose="02020603050405020304" pitchFamily="18" charset="0"/>
            </a:endParaRPr>
          </a:p>
        </p:txBody>
      </p:sp>
      <p:sp>
        <p:nvSpPr>
          <p:cNvPr id="15368" name="文本框 28"/>
          <p:cNvSpPr txBox="1">
            <a:spLocks noChangeArrowheads="1"/>
          </p:cNvSpPr>
          <p:nvPr/>
        </p:nvSpPr>
        <p:spPr bwMode="auto">
          <a:xfrm>
            <a:off x="3008313" y="935038"/>
            <a:ext cx="185178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 b="1" dirty="0">
                <a:solidFill>
                  <a:srgbClr val="FFFF00"/>
                </a:solidFill>
                <a:latin typeface="Times New Roman" panose="02020603050405020304" pitchFamily="18" charset="0"/>
                <a:ea typeface="Adobe 黑体 Std R" pitchFamily="34" charset="-122"/>
                <a:sym typeface="Times New Roman" panose="02020603050405020304" pitchFamily="18" charset="0"/>
              </a:rPr>
              <a:t>分析归纳法</a:t>
            </a:r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2771800" y="3951515"/>
            <a:ext cx="68640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－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6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75606"/>
            <a:ext cx="1796405" cy="217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 descr="E:\安徽专版\物理课件上方文字\方法技巧专题训练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463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539552" y="627534"/>
            <a:ext cx="8032750" cy="412728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(2)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小明设计了一个记录实验过程的表格，表格中</a:t>
            </a:r>
            <a:r>
              <a:rPr lang="en-US" altLang="zh-CN" sz="2600" b="1" i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a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、</a:t>
            </a:r>
            <a:r>
              <a:rPr lang="en-US" altLang="zh-CN" sz="2600" b="1" i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b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两处应填的内容是：</a:t>
            </a:r>
            <a:r>
              <a:rPr lang="en-US" altLang="zh-CN" sz="2600" b="1" i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a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</a:t>
            </a:r>
            <a:r>
              <a:rPr lang="en-US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</a:t>
            </a:r>
            <a:r>
              <a:rPr lang="zh-CN" altLang="zh-CN" sz="2600" b="1" kern="100" dirty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；</a:t>
            </a:r>
            <a:r>
              <a:rPr lang="en-US" altLang="zh-CN" sz="2600" b="1" i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b</a:t>
            </a:r>
            <a:r>
              <a:rPr lang="en-US" altLang="zh-CN" sz="2600" b="1" kern="100" dirty="0">
                <a:latin typeface="Times New Roman" panose="02020603050405020304"/>
                <a:ea typeface="宋体" panose="02010600030101010101" pitchFamily="2" charset="-122"/>
                <a:cs typeface="Courier New"/>
              </a:rPr>
              <a:t>________</a:t>
            </a:r>
            <a:r>
              <a:rPr lang="zh-CN" altLang="zh-CN" sz="2600" b="1" kern="100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 smtClean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altLang="zh-CN" sz="2600" b="1" kern="100" dirty="0">
              <a:latin typeface="Times New Roman" panose="02020603050405020304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zh-CN" altLang="zh-CN" sz="1050" kern="100" dirty="0">
              <a:latin typeface="宋体" panose="02010600030101010101" pitchFamily="2" charset="-122"/>
              <a:cs typeface="Courier New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altLang="zh-CN" sz="2600" b="1" dirty="0" smtClean="0">
                <a:latin typeface="Times New Roman" panose="02020603050405020304"/>
                <a:ea typeface="宋体" panose="02010600030101010101" pitchFamily="2" charset="-122"/>
              </a:rPr>
              <a:t>(3)</a:t>
            </a:r>
            <a:r>
              <a:rPr lang="zh-CN" altLang="zh-CN" sz="2600" b="1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小明根据实验数据，画出了冰的熔化图象，从吸放热和温度变化的角度分析，冰的熔化过程和水的沸腾过程具有的共同特点是</a:t>
            </a:r>
            <a:r>
              <a:rPr lang="en-US" altLang="zh-CN" sz="2600" b="1" dirty="0" smtClean="0">
                <a:latin typeface="Times New Roman" panose="02020603050405020304"/>
                <a:ea typeface="宋体" panose="02010600030101010101" pitchFamily="2" charset="-122"/>
              </a:rPr>
              <a:t>_____________________</a:t>
            </a:r>
            <a:r>
              <a:rPr lang="zh-CN" altLang="zh-CN" sz="2600" b="1" dirty="0" smtClean="0"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。</a:t>
            </a:r>
            <a:endParaRPr lang="zh-CN" altLang="zh-CN" sz="1050" kern="100" dirty="0" smtClean="0">
              <a:latin typeface="宋体" panose="02010600030101010101" pitchFamily="2" charset="-122"/>
              <a:cs typeface="Courier New"/>
            </a:endParaRPr>
          </a:p>
        </p:txBody>
      </p:sp>
      <p:grpSp>
        <p:nvGrpSpPr>
          <p:cNvPr id="15369" name="组合 73"/>
          <p:cNvGrpSpPr/>
          <p:nvPr/>
        </p:nvGrpSpPr>
        <p:grpSpPr bwMode="auto">
          <a:xfrm>
            <a:off x="7758113" y="4110261"/>
            <a:ext cx="695325" cy="693737"/>
            <a:chOff x="1139735" y="1412568"/>
            <a:chExt cx="695806" cy="695806"/>
          </a:xfrm>
        </p:grpSpPr>
        <p:pic>
          <p:nvPicPr>
            <p:cNvPr id="15375" name="图片 74">
              <a:hlinkClick r:id="rId3" action="ppaction://hlinksldjump"/>
            </p:cNvPr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9735" y="1412568"/>
              <a:ext cx="695806" cy="6958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6" name="TextBox 75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157276" y="1526545"/>
              <a:ext cx="649293" cy="369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返回</a:t>
              </a:r>
            </a:p>
          </p:txBody>
        </p:sp>
      </p:grp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2339752" y="1924802"/>
          <a:ext cx="3816422" cy="1223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8227"/>
                <a:gridCol w="495639"/>
                <a:gridCol w="495639"/>
                <a:gridCol w="495639"/>
                <a:gridCol w="495639"/>
                <a:gridCol w="495639"/>
              </a:tblGrid>
              <a:tr h="41376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kern="100" dirty="0">
                          <a:effectLst/>
                        </a:rPr>
                        <a:t>a</a:t>
                      </a:r>
                      <a:endParaRPr lang="zh-CN" sz="2000" b="1" i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b="1" kern="100" dirty="0" smtClean="0">
                          <a:effectLst/>
                          <a:latin typeface="宋体" panose="02010600030101010101" pitchFamily="2" charset="-122"/>
                          <a:cs typeface="Courier New"/>
                        </a:rPr>
                        <a:t>…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548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</a:rPr>
                        <a:t>温度</a:t>
                      </a:r>
                      <a:r>
                        <a:rPr lang="en-US" sz="2000" b="1" kern="100" dirty="0">
                          <a:effectLst/>
                        </a:rPr>
                        <a:t>/</a:t>
                      </a:r>
                      <a:r>
                        <a:rPr lang="zh-CN" sz="2000" b="1" kern="100" dirty="0">
                          <a:effectLst/>
                        </a:rPr>
                        <a:t>℃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b="1" kern="100" dirty="0" smtClean="0">
                          <a:effectLst/>
                          <a:latin typeface="宋体" panose="02010600030101010101" pitchFamily="2" charset="-122"/>
                          <a:cs typeface="Courier New"/>
                        </a:rPr>
                        <a:t>…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1376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 kern="100" dirty="0">
                          <a:effectLst/>
                        </a:rPr>
                        <a:t>b</a:t>
                      </a:r>
                      <a:endParaRPr lang="zh-CN" sz="2000" b="1" i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 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b="1" kern="100" dirty="0" smtClean="0">
                          <a:effectLst/>
                          <a:latin typeface="宋体" panose="02010600030101010101" pitchFamily="2" charset="-122"/>
                          <a:cs typeface="Courier New"/>
                        </a:rPr>
                        <a:t>…</a:t>
                      </a:r>
                      <a:endParaRPr lang="zh-CN" sz="2000" b="1" kern="100" dirty="0">
                        <a:effectLst/>
                        <a:latin typeface="宋体" panose="02010600030101010101" pitchFamily="2" charset="-122"/>
                        <a:cs typeface="Courier New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932158" y="1143202"/>
            <a:ext cx="150393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时间</a:t>
            </a:r>
            <a:r>
              <a:rPr lang="en-US" altLang="zh-CN" sz="2600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/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min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6237559" y="1143203"/>
            <a:ext cx="85472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 smtClean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状态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4108389" y="4167539"/>
            <a:ext cx="319991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zh-CN" sz="2600" b="1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吸热，温度保持不变</a:t>
            </a:r>
            <a:endParaRPr lang="zh-CN" altLang="en-US" sz="2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E:\安徽专版\物理课件上方文字\方法技巧专题训练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463"/>
            <a:ext cx="4876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MAINTYPE" val="5"/>
  <p:tag name="PATYPE" val="229"/>
  <p:tag name="PASUBTYPE" val="233"/>
</p:tagLst>
</file>

<file path=ppt/theme/theme1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1342</Words>
  <Application>Microsoft Office PowerPoint</Application>
  <PresentationFormat>全屏显示(16:9)</PresentationFormat>
  <Paragraphs>228</Paragraphs>
  <Slides>24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5" baseType="lpstr">
      <vt:lpstr>1_默认设计模板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343</cp:revision>
  <dcterms:created xsi:type="dcterms:W3CDTF">2016-01-18T01:54:00Z</dcterms:created>
  <dcterms:modified xsi:type="dcterms:W3CDTF">2018-07-28T03:20:17Z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